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3" r:id="rId10"/>
    <p:sldId id="259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5">
          <p15:clr>
            <a:srgbClr val="A4A3A4"/>
          </p15:clr>
        </p15:guide>
        <p15:guide id="3" orient="horz" pos="2810">
          <p15:clr>
            <a:srgbClr val="A4A3A4"/>
          </p15:clr>
        </p15:guide>
        <p15:guide id="4" pos="388">
          <p15:clr>
            <a:srgbClr val="A4A3A4"/>
          </p15:clr>
        </p15:guide>
        <p15:guide id="5" pos="5601">
          <p15:clr>
            <a:srgbClr val="A4A3A4"/>
          </p15:clr>
        </p15:guide>
        <p15:guide id="6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9C35"/>
    <a:srgbClr val="FFFFFF"/>
    <a:srgbClr val="34B233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12" autoAdjust="0"/>
  </p:normalViewPr>
  <p:slideViewPr>
    <p:cSldViewPr snapToGrid="0" showGuides="1">
      <p:cViewPr varScale="1">
        <p:scale>
          <a:sx n="99" d="100"/>
          <a:sy n="99" d="100"/>
        </p:scale>
        <p:origin x="979" y="72"/>
      </p:cViewPr>
      <p:guideLst>
        <p:guide orient="horz" pos="928"/>
        <p:guide orient="horz" pos="105"/>
        <p:guide orient="horz" pos="2810"/>
        <p:guide pos="388"/>
        <p:guide pos="5601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17-7-2019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links: </a:t>
            </a:r>
            <a:r>
              <a:rPr lang="en-US" dirty="0" err="1"/>
              <a:t>stikstofknolletjes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wortels</a:t>
            </a:r>
            <a:r>
              <a:rPr lang="en-US" dirty="0"/>
              <a:t> </a:t>
            </a:r>
            <a:r>
              <a:rPr lang="en-US" dirty="0" err="1"/>
              <a:t>wikke</a:t>
            </a:r>
            <a:endParaRPr lang="en-US" dirty="0"/>
          </a:p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beworteling</a:t>
            </a:r>
            <a:r>
              <a:rPr lang="en-US" dirty="0"/>
              <a:t> </a:t>
            </a:r>
            <a:r>
              <a:rPr lang="en-US" dirty="0" err="1"/>
              <a:t>Japanse</a:t>
            </a:r>
            <a:r>
              <a:rPr lang="en-US" dirty="0"/>
              <a:t> haver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55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links: </a:t>
            </a:r>
            <a:r>
              <a:rPr lang="en-US" dirty="0" err="1"/>
              <a:t>erosie</a:t>
            </a:r>
            <a:r>
              <a:rPr lang="en-US" dirty="0"/>
              <a:t> door </a:t>
            </a:r>
            <a:r>
              <a:rPr lang="en-US" dirty="0" err="1"/>
              <a:t>verslemping</a:t>
            </a:r>
            <a:endParaRPr lang="en-US" dirty="0"/>
          </a:p>
          <a:p>
            <a:r>
              <a:rPr lang="en-US" dirty="0" err="1"/>
              <a:t>Foto</a:t>
            </a:r>
            <a:r>
              <a:rPr lang="en-US" dirty="0"/>
              <a:t> midden: </a:t>
            </a:r>
            <a:r>
              <a:rPr lang="en-US" dirty="0" err="1"/>
              <a:t>bescherming</a:t>
            </a:r>
            <a:r>
              <a:rPr lang="en-US" dirty="0"/>
              <a:t> van de </a:t>
            </a:r>
            <a:r>
              <a:rPr lang="en-US" dirty="0" err="1"/>
              <a:t>structuur</a:t>
            </a:r>
            <a:r>
              <a:rPr lang="en-US" dirty="0"/>
              <a:t> in de winter door </a:t>
            </a:r>
            <a:r>
              <a:rPr lang="en-US" dirty="0" err="1"/>
              <a:t>geklepelde</a:t>
            </a:r>
            <a:r>
              <a:rPr lang="en-US" dirty="0"/>
              <a:t> </a:t>
            </a:r>
            <a:r>
              <a:rPr lang="en-US" dirty="0" err="1"/>
              <a:t>groenbemester</a:t>
            </a:r>
            <a:r>
              <a:rPr lang="en-US" dirty="0"/>
              <a:t> </a:t>
            </a:r>
            <a:r>
              <a:rPr lang="en-US" dirty="0" err="1"/>
              <a:t>bovenop</a:t>
            </a:r>
            <a:endParaRPr lang="en-US" dirty="0"/>
          </a:p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diepe</a:t>
            </a:r>
            <a:r>
              <a:rPr lang="en-US" dirty="0"/>
              <a:t> </a:t>
            </a:r>
            <a:r>
              <a:rPr lang="en-US" dirty="0" err="1"/>
              <a:t>beworteling</a:t>
            </a:r>
            <a:r>
              <a:rPr lang="en-US" dirty="0"/>
              <a:t> door </a:t>
            </a:r>
            <a:r>
              <a:rPr lang="en-US" dirty="0" err="1"/>
              <a:t>honingklaver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1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links: </a:t>
            </a:r>
            <a:r>
              <a:rPr lang="en-US" dirty="0" err="1"/>
              <a:t>activering</a:t>
            </a:r>
            <a:r>
              <a:rPr lang="en-US" dirty="0"/>
              <a:t> </a:t>
            </a:r>
            <a:r>
              <a:rPr lang="en-US" dirty="0" err="1"/>
              <a:t>bodemleven</a:t>
            </a:r>
            <a:r>
              <a:rPr lang="en-US" dirty="0"/>
              <a:t>, </a:t>
            </a:r>
            <a:r>
              <a:rPr lang="en-US" dirty="0" err="1"/>
              <a:t>wormen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wortel</a:t>
            </a:r>
            <a:r>
              <a:rPr lang="en-US" dirty="0"/>
              <a:t> Tillage radish</a:t>
            </a:r>
          </a:p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slakkenschade</a:t>
            </a:r>
            <a:r>
              <a:rPr lang="en-US" dirty="0"/>
              <a:t> door </a:t>
            </a:r>
            <a:r>
              <a:rPr lang="en-US" dirty="0" err="1"/>
              <a:t>gewasresten</a:t>
            </a:r>
            <a:r>
              <a:rPr lang="en-US" dirty="0"/>
              <a:t> (</a:t>
            </a:r>
            <a:r>
              <a:rPr lang="en-US" dirty="0" err="1"/>
              <a:t>linksvoor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16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Onkruiddruk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suikerbieten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grondbewerking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 links 1. Geen groenbemesters in de rotatie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 midden 2. Groenbemesters worden geklepeld in november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rechst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Groenbemesters blijven staan/liggen tot in het voorjaar.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5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links: </a:t>
            </a:r>
            <a:r>
              <a:rPr lang="en-US" dirty="0" err="1" smtClean="0"/>
              <a:t>hommel</a:t>
            </a:r>
            <a:r>
              <a:rPr lang="en-US" dirty="0" smtClean="0"/>
              <a:t> </a:t>
            </a:r>
            <a:r>
              <a:rPr lang="en-US" dirty="0"/>
              <a:t>op facelia</a:t>
            </a:r>
          </a:p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fouragerende</a:t>
            </a:r>
            <a:r>
              <a:rPr lang="en-US" dirty="0"/>
              <a:t> </a:t>
            </a:r>
            <a:r>
              <a:rPr lang="en-US" dirty="0" err="1"/>
              <a:t>vogels</a:t>
            </a:r>
            <a:r>
              <a:rPr lang="en-US" dirty="0"/>
              <a:t> op </a:t>
            </a:r>
            <a:r>
              <a:rPr lang="en-US" dirty="0" err="1"/>
              <a:t>Japanse</a:t>
            </a:r>
            <a:r>
              <a:rPr lang="en-US" dirty="0"/>
              <a:t> haver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4D53B-2A5F-46DB-9092-7AB52C1222F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10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links: </a:t>
            </a:r>
            <a:r>
              <a:rPr lang="en-US" dirty="0" err="1"/>
              <a:t>zaaizaad</a:t>
            </a:r>
            <a:r>
              <a:rPr lang="en-US" dirty="0"/>
              <a:t> </a:t>
            </a:r>
            <a:r>
              <a:rPr lang="en-US" dirty="0" err="1"/>
              <a:t>mengsel</a:t>
            </a:r>
            <a:endParaRPr lang="en-US" dirty="0"/>
          </a:p>
          <a:p>
            <a:r>
              <a:rPr lang="en-US" dirty="0" err="1"/>
              <a:t>Foto</a:t>
            </a:r>
            <a:r>
              <a:rPr lang="en-US" dirty="0"/>
              <a:t> midden: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combinen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opgegroeide</a:t>
            </a:r>
            <a:r>
              <a:rPr lang="en-US" dirty="0"/>
              <a:t> </a:t>
            </a:r>
            <a:r>
              <a:rPr lang="en-US" dirty="0" err="1"/>
              <a:t>greonbemester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dekvrucht</a:t>
            </a:r>
            <a:endParaRPr lang="en-US" dirty="0"/>
          </a:p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Perzische</a:t>
            </a:r>
            <a:r>
              <a:rPr lang="en-US" dirty="0"/>
              <a:t> </a:t>
            </a:r>
            <a:r>
              <a:rPr lang="en-US" dirty="0" err="1"/>
              <a:t>klaver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zomertarwe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4D53B-2A5F-46DB-9092-7AB52C1222F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9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22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28" hasCustomPrompt="1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2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76550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7" hasCustomPrompt="1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3200" y="1368000"/>
            <a:ext cx="8398800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15951" y="1473199"/>
            <a:ext cx="8275638" cy="29876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8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9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86175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59936"/>
            <a:ext cx="4100513" cy="310093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1727"/>
            <a:ext cx="4100513" cy="2989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1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2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3" name="Tijdelijke aanduiding voor afbeelding 24"/>
          <p:cNvSpPr>
            <a:spLocks noGrp="1" noChangeAspect="1"/>
          </p:cNvSpPr>
          <p:nvPr>
            <p:ph type="pic" sz="quarter" idx="28" hasCustomPrompt="1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4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5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36" name="Tijdelijke aanduiding voor tekst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37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8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9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40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8288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96966" y="1368000"/>
            <a:ext cx="8394622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315E7-5627-4717-96D9-60750A36CF9A}"/>
              </a:ext>
            </a:extLst>
          </p:cNvPr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E617549-5EDE-45EB-9C1A-A4D4ADA7A78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61" r="27605" b="-161"/>
          <a:stretch/>
        </p:blipFill>
        <p:spPr>
          <a:xfrm>
            <a:off x="6584469" y="1793303"/>
            <a:ext cx="2339975" cy="2339975"/>
          </a:xfrm>
        </p:spPr>
      </p:pic>
      <p:pic>
        <p:nvPicPr>
          <p:cNvPr id="22" name="Picture Placeholder 8">
            <a:extLst>
              <a:ext uri="{FF2B5EF4-FFF2-40B4-BE49-F238E27FC236}">
                <a16:creationId xmlns:a16="http://schemas.microsoft.com/office/drawing/2014/main" id="{9E06ABB5-5361-40D0-9607-ABB452483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8099" y="1793303"/>
            <a:ext cx="2339999" cy="2339999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Groenbemester waarom en hoe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01752F6-43C8-4A4F-9BEA-3B4E134168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26072"/>
          <a:stretch/>
        </p:blipFill>
        <p:spPr>
          <a:xfrm>
            <a:off x="456603" y="1839090"/>
            <a:ext cx="2340000" cy="2340000"/>
          </a:xfrm>
        </p:spPr>
      </p:pic>
      <p:pic>
        <p:nvPicPr>
          <p:cNvPr id="18" name="Picture Placeholder 2">
            <a:extLst>
              <a:ext uri="{FF2B5EF4-FFF2-40B4-BE49-F238E27FC236}">
                <a16:creationId xmlns:a16="http://schemas.microsoft.com/office/drawing/2014/main" id="{FBB0207B-630D-42D4-BB7A-0F9182923E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2000" y="1839090"/>
            <a:ext cx="2340000" cy="2340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Presentatie WURKS groenbemesters, juli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7F333-570F-499A-AE25-BDCBB5169A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8044"/>
          <a:stretch/>
        </p:blipFill>
        <p:spPr>
          <a:xfrm>
            <a:off x="5380339" y="4406901"/>
            <a:ext cx="3451211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8288"/>
            <a:ext cx="3816000" cy="1397569"/>
          </a:xfrm>
        </p:spPr>
        <p:txBody>
          <a:bodyPr/>
          <a:lstStyle/>
          <a:p>
            <a:r>
              <a:rPr lang="nl-NL" dirty="0"/>
              <a:t>Geef groenbemesters de aandacht die ze nodig hebben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10</a:t>
            </a:fld>
            <a:endParaRPr lang="nl-NL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9C46BC4-2D75-4179-A86E-7DD9E3EE2A1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 rot="120000">
            <a:off x="4598375" y="168357"/>
            <a:ext cx="4294800" cy="4294105"/>
          </a:xfrm>
        </p:spPr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14A421-123C-47B3-8AE1-93DFBD44DF0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170399776"/>
              </p:ext>
            </p:extLst>
          </p:nvPr>
        </p:nvGraphicFramePr>
        <p:xfrm>
          <a:off x="561600" y="1179136"/>
          <a:ext cx="8275638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819">
                  <a:extLst>
                    <a:ext uri="{9D8B030D-6E8A-4147-A177-3AD203B41FA5}">
                      <a16:colId xmlns:a16="http://schemas.microsoft.com/office/drawing/2014/main" val="549173500"/>
                    </a:ext>
                  </a:extLst>
                </a:gridCol>
                <a:gridCol w="4137819">
                  <a:extLst>
                    <a:ext uri="{9D8B030D-6E8A-4147-A177-3AD203B41FA5}">
                      <a16:colId xmlns:a16="http://schemas.microsoft.com/office/drawing/2014/main" val="180547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Aandachtspunt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2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Stikstofuitspoeling voorkomen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nl-NL" dirty="0"/>
                        <a:t>Ongewenste nalevering stikstof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9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Stikstoffixatie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Besparing op N-bemesting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Organische stof aanvoer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9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Betere mineralenhuishouding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36924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2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0E53A-CDA4-4D79-9167-399F6BF39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7882"/>
          <a:stretch/>
        </p:blipFill>
        <p:spPr>
          <a:xfrm>
            <a:off x="4788385" y="3182185"/>
            <a:ext cx="1570534" cy="1793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2C7BB7-26C7-4FB6-9088-1CC6F91B96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2"/>
          <a:stretch/>
        </p:blipFill>
        <p:spPr>
          <a:xfrm rot="5400000">
            <a:off x="6363010" y="3328334"/>
            <a:ext cx="1793028" cy="15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14A421-123C-47B3-8AE1-93DFBD44DF0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621964168"/>
              </p:ext>
            </p:extLst>
          </p:nvPr>
        </p:nvGraphicFramePr>
        <p:xfrm>
          <a:off x="572373" y="1179136"/>
          <a:ext cx="84054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67581">
                  <a:extLst>
                    <a:ext uri="{9D8B030D-6E8A-4147-A177-3AD203B41FA5}">
                      <a16:colId xmlns:a16="http://schemas.microsoft.com/office/drawing/2014/main" val="549173500"/>
                    </a:ext>
                  </a:extLst>
                </a:gridCol>
                <a:gridCol w="4137819">
                  <a:extLst>
                    <a:ext uri="{9D8B030D-6E8A-4147-A177-3AD203B41FA5}">
                      <a16:colId xmlns:a16="http://schemas.microsoft.com/office/drawing/2014/main" val="180547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Aandachtspunt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2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Betere structuur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Inkuileffect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9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Erosie voorkomen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Uitdroging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Doorlatendheid grond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Vocht verdamping/vasthouden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9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Ondergrondverdichting voorkomen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36924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Structuur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3</a:t>
            </a:fld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347DD-D914-4E24-9856-A37812001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/>
          <a:stretch/>
        </p:blipFill>
        <p:spPr>
          <a:xfrm>
            <a:off x="3168363" y="3453725"/>
            <a:ext cx="1661276" cy="1567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6EDC5-E2C8-43D4-9823-5BD44C7B83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3" r="11332"/>
          <a:stretch/>
        </p:blipFill>
        <p:spPr>
          <a:xfrm>
            <a:off x="5013263" y="3453724"/>
            <a:ext cx="1312270" cy="1567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1BC22A-4AA3-4C7A-8D12-6C2349B38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1" y="3479170"/>
            <a:ext cx="2055575" cy="15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14A421-123C-47B3-8AE1-93DFBD44DF0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583186906"/>
              </p:ext>
            </p:extLst>
          </p:nvPr>
        </p:nvGraphicFramePr>
        <p:xfrm>
          <a:off x="561600" y="1179136"/>
          <a:ext cx="8275638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819">
                  <a:extLst>
                    <a:ext uri="{9D8B030D-6E8A-4147-A177-3AD203B41FA5}">
                      <a16:colId xmlns:a16="http://schemas.microsoft.com/office/drawing/2014/main" val="549173500"/>
                    </a:ext>
                  </a:extLst>
                </a:gridCol>
                <a:gridCol w="4137819">
                  <a:extLst>
                    <a:ext uri="{9D8B030D-6E8A-4147-A177-3AD203B41FA5}">
                      <a16:colId xmlns:a16="http://schemas.microsoft.com/office/drawing/2014/main" val="180547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Aandachtspunt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2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Weerbaarheid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grond</a:t>
                      </a:r>
                      <a:endParaRPr lang="nl-NL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Vermeerdering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ziekten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plagen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9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Activering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bodemleven</a:t>
                      </a:r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Aaltjesbeheersing</a:t>
                      </a:r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5200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Ziekten en plagen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4</a:t>
            </a:fld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8890B-B5EE-49D2-980A-5417B98BE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8184"/>
          <a:stretch/>
        </p:blipFill>
        <p:spPr>
          <a:xfrm>
            <a:off x="3427255" y="2741827"/>
            <a:ext cx="2289490" cy="2233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901F2-86B7-43EA-9F26-746C600CB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36" y="2741827"/>
            <a:ext cx="2977845" cy="22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2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14A421-123C-47B3-8AE1-93DFBD44DF0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49833081"/>
              </p:ext>
            </p:extLst>
          </p:nvPr>
        </p:nvGraphicFramePr>
        <p:xfrm>
          <a:off x="572373" y="1179136"/>
          <a:ext cx="84054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67581">
                  <a:extLst>
                    <a:ext uri="{9D8B030D-6E8A-4147-A177-3AD203B41FA5}">
                      <a16:colId xmlns:a16="http://schemas.microsoft.com/office/drawing/2014/main" val="549173500"/>
                    </a:ext>
                  </a:extLst>
                </a:gridCol>
                <a:gridCol w="4137819">
                  <a:extLst>
                    <a:ext uri="{9D8B030D-6E8A-4147-A177-3AD203B41FA5}">
                      <a16:colId xmlns:a16="http://schemas.microsoft.com/office/drawing/2014/main" val="180547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Aandachtspunt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2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onkruidonderdrukking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Onkruidontwikkeling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9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Opslag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volggewas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Aardappelopslag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Onkruidbestrijding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dekvrucht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9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36924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Onkruiden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1FB5C-A6E0-4F18-A2E4-AA3ABA32B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52" y="3536022"/>
            <a:ext cx="1712427" cy="128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7A582-8EF7-474A-90E8-366697D7A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61" y="3536022"/>
            <a:ext cx="1723146" cy="1292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BAA439-45F6-4ED9-A540-73F7348A02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56" y="3536023"/>
            <a:ext cx="1723147" cy="12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14A421-123C-47B3-8AE1-93DFBD44DF0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000444047"/>
              </p:ext>
            </p:extLst>
          </p:nvPr>
        </p:nvGraphicFramePr>
        <p:xfrm>
          <a:off x="561600" y="1179136"/>
          <a:ext cx="8275638" cy="1010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819">
                  <a:extLst>
                    <a:ext uri="{9D8B030D-6E8A-4147-A177-3AD203B41FA5}">
                      <a16:colId xmlns:a16="http://schemas.microsoft.com/office/drawing/2014/main" val="549173500"/>
                    </a:ext>
                  </a:extLst>
                </a:gridCol>
                <a:gridCol w="4137819">
                  <a:extLst>
                    <a:ext uri="{9D8B030D-6E8A-4147-A177-3AD203B41FA5}">
                      <a16:colId xmlns:a16="http://schemas.microsoft.com/office/drawing/2014/main" val="180547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Aandachtspunt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2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Aantrekken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nuttige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insecten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vogels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Aantrekken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ongunstige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insecten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90983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Biodiversiteit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CB9CA-2166-4AFE-94DC-D2D7CD292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t="33658" r="24904" b="11574"/>
          <a:stretch/>
        </p:blipFill>
        <p:spPr>
          <a:xfrm>
            <a:off x="2900595" y="2571750"/>
            <a:ext cx="2756873" cy="2067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B471B-CF43-4C4A-BF63-4BAFAFEAE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1" y="2571750"/>
            <a:ext cx="3101483" cy="20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5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14A421-123C-47B3-8AE1-93DFBD44DF0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588948853"/>
              </p:ext>
            </p:extLst>
          </p:nvPr>
        </p:nvGraphicFramePr>
        <p:xfrm>
          <a:off x="561600" y="1179136"/>
          <a:ext cx="8275638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819">
                  <a:extLst>
                    <a:ext uri="{9D8B030D-6E8A-4147-A177-3AD203B41FA5}">
                      <a16:colId xmlns:a16="http://schemas.microsoft.com/office/drawing/2014/main" val="549173500"/>
                    </a:ext>
                  </a:extLst>
                </a:gridCol>
                <a:gridCol w="4137819">
                  <a:extLst>
                    <a:ext uri="{9D8B030D-6E8A-4147-A177-3AD203B41FA5}">
                      <a16:colId xmlns:a16="http://schemas.microsoft.com/office/drawing/2014/main" val="180547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Aandachtspunt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2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Verhoging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opbrengst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Teeltkosten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9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GLB </a:t>
                      </a:r>
                      <a:r>
                        <a:rPr lang="en-US" dirty="0" err="1"/>
                        <a:t>subsidie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Opbrengstderving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dekvrucht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10085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Bedrijfsresultaat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D9162-159C-430B-A148-3988B7649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04" y="2807810"/>
            <a:ext cx="1273696" cy="1698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13124-EA79-44F2-8373-34C788756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9" y="2807810"/>
            <a:ext cx="2264348" cy="1698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E0024-3F6B-4DF7-89C9-B3EE3E4AF5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r="25366"/>
          <a:stretch/>
        </p:blipFill>
        <p:spPr>
          <a:xfrm>
            <a:off x="3162922" y="2818948"/>
            <a:ext cx="1281660" cy="16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33CB9-21CC-46AB-A092-07577B900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05" y="1027037"/>
            <a:ext cx="4011344" cy="3092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Vruchtwisseling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Wat </a:t>
            </a:r>
            <a:r>
              <a:rPr lang="en-US" dirty="0" err="1" smtClean="0"/>
              <a:t>heeft</a:t>
            </a:r>
            <a:r>
              <a:rPr lang="en-US" dirty="0" smtClean="0"/>
              <a:t> het </a:t>
            </a:r>
            <a:r>
              <a:rPr lang="en-US" dirty="0" err="1" smtClean="0"/>
              <a:t>perceel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groenbemester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Oogst</a:t>
            </a:r>
            <a:r>
              <a:rPr lang="en-US" dirty="0"/>
              <a:t>, </a:t>
            </a:r>
            <a:r>
              <a:rPr lang="en-US" dirty="0" err="1"/>
              <a:t>gewasresten</a:t>
            </a:r>
            <a:r>
              <a:rPr lang="en-US" dirty="0"/>
              <a:t> </a:t>
            </a:r>
            <a:r>
              <a:rPr lang="en-US" dirty="0" err="1"/>
              <a:t>verwerken</a:t>
            </a:r>
            <a:r>
              <a:rPr lang="en-US" dirty="0"/>
              <a:t>, </a:t>
            </a:r>
            <a:r>
              <a:rPr lang="en-US" dirty="0" err="1"/>
              <a:t>sporen</a:t>
            </a:r>
            <a:r>
              <a:rPr lang="en-US" dirty="0"/>
              <a:t> </a:t>
            </a:r>
            <a:r>
              <a:rPr lang="en-US" dirty="0" err="1"/>
              <a:t>lostrekken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Vochtvoorziening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Zaaibedbereiding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Stikstof</a:t>
            </a:r>
            <a:r>
              <a:rPr lang="en-US" dirty="0"/>
              <a:t> </a:t>
            </a:r>
            <a:r>
              <a:rPr lang="en-US" dirty="0" err="1"/>
              <a:t>bemesting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A1492-742D-466D-8C66-BCAED38B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Teelt</a:t>
            </a:r>
            <a:r>
              <a:rPr lang="en-US" dirty="0"/>
              <a:t> met </a:t>
            </a:r>
            <a:r>
              <a:rPr lang="en-US" dirty="0" err="1"/>
              <a:t>aandacht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C6311-E4F4-4F06-95ED-E0CC849BD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8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F5015-19A2-42F8-B33E-6ECD16766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2"/>
          <a:stretch/>
        </p:blipFill>
        <p:spPr>
          <a:xfrm>
            <a:off x="4572000" y="1368000"/>
            <a:ext cx="3908664" cy="29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5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824FA65-5E99-4E08-BA5F-149BE96D193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" y="-74951"/>
            <a:ext cx="9143999" cy="5218451"/>
          </a:xfrm>
        </p:spPr>
      </p:pic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9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D4F1F-3915-4D98-99DC-CBC8999FE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400"/>
            <a:ext cx="9144000" cy="5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6031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269</Words>
  <Application>Microsoft Office PowerPoint</Application>
  <PresentationFormat>Diavoorstelling (16:9)</PresentationFormat>
  <Paragraphs>89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WUR</vt:lpstr>
      <vt:lpstr>Groenbemester waarom en hoe</vt:lpstr>
      <vt:lpstr>Bemesting</vt:lpstr>
      <vt:lpstr>Structuur</vt:lpstr>
      <vt:lpstr>Ziekten en plagen</vt:lpstr>
      <vt:lpstr>Onkruiden</vt:lpstr>
      <vt:lpstr>Biodiversiteit</vt:lpstr>
      <vt:lpstr>Bedrijfsresultaat</vt:lpstr>
      <vt:lpstr>Teelt met aandacht</vt:lpstr>
      <vt:lpstr>PowerPoint-presentatie</vt:lpstr>
      <vt:lpstr>Geef groenbemesters de aandacht die ze nodig hebben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Molendijk, Leendert</cp:lastModifiedBy>
  <cp:revision>307</cp:revision>
  <dcterms:created xsi:type="dcterms:W3CDTF">2011-09-29T08:30:03Z</dcterms:created>
  <dcterms:modified xsi:type="dcterms:W3CDTF">2019-07-17T12:33:21Z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WHNLW.pptx</vt:lpwstr>
  </property>
</Properties>
</file>